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1" r:id="rId1"/>
  </p:sldMasterIdLst>
  <p:sldIdLst>
    <p:sldId id="256" r:id="rId2"/>
    <p:sldId id="257" r:id="rId3"/>
    <p:sldId id="276" r:id="rId4"/>
    <p:sldId id="258" r:id="rId5"/>
    <p:sldId id="259" r:id="rId6"/>
    <p:sldId id="267" r:id="rId7"/>
    <p:sldId id="260" r:id="rId8"/>
    <p:sldId id="274" r:id="rId9"/>
    <p:sldId id="261" r:id="rId10"/>
    <p:sldId id="268" r:id="rId11"/>
    <p:sldId id="273" r:id="rId12"/>
    <p:sldId id="262" r:id="rId13"/>
    <p:sldId id="263" r:id="rId14"/>
    <p:sldId id="269" r:id="rId15"/>
    <p:sldId id="265" r:id="rId16"/>
    <p:sldId id="270" r:id="rId17"/>
    <p:sldId id="275" r:id="rId18"/>
    <p:sldId id="266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DE3B8-0B8C-4AEC-982D-9EA44F8FB83D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3EEC-A375-459E-9F81-9253AB702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95186-2E2F-402F-868E-7F2C1556EADF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6EE4-80E1-4BCF-AA04-F730F6196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0FE02-A5BD-4FDC-910B-68FAF2AF79AF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64565-2C33-4734-94E4-CCD545C14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66B1-CB45-4093-AA24-57EDDFF8E401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C3A87-E691-47E0-8CA3-E6D836231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AFE1-FCCA-4ECE-AAB9-3A5F0852FDAB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EDBDE-0A8C-4259-B986-7AFC07269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7AA5-E790-4EF1-BB9D-98BBD9C9B0C6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CAFBA-AB7A-4928-8F52-1F0E920AE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F1E5-3E04-4F30-B924-F3251246AECC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2A38B-BF67-47AC-9AC9-46B0171B4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93817-F0FC-485A-8344-0FE2B6419DCA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6554F-A53F-45FA-A78C-D65E9AC5F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6BF9E-A74E-4EB2-BBA0-D38DC89EA68D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9193-4403-4AA1-AAA0-A50848188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75334-0D30-4BE1-8F60-B58853B4C1D4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EBC7-ACCC-470C-A847-0EABD40E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67C93-26D7-47B5-AB84-165E704DE4C6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97A73-4CB9-4C27-AD70-712766F84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AFB3D9-12CE-4A7A-9BA9-210301AD7F57}" type="datetimeFigureOut">
              <a:rPr lang="en-US"/>
              <a:pPr>
                <a:defRPr/>
              </a:pPr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0DD24A-ACDF-44E6-B0A0-AF9D3C001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3" r:id="rId1"/>
    <p:sldLayoutId id="2147483952" r:id="rId2"/>
    <p:sldLayoutId id="2147483954" r:id="rId3"/>
    <p:sldLayoutId id="2147483955" r:id="rId4"/>
    <p:sldLayoutId id="2147483956" r:id="rId5"/>
    <p:sldLayoutId id="2147483951" r:id="rId6"/>
    <p:sldLayoutId id="2147483957" r:id="rId7"/>
    <p:sldLayoutId id="2147483950" r:id="rId8"/>
    <p:sldLayoutId id="2147483958" r:id="rId9"/>
    <p:sldLayoutId id="2147483949" r:id="rId10"/>
    <p:sldLayoutId id="214748394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Studies in Religion and Human Security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James Wellman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Associate Professor and Chair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Comparative Religion Program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Jackson School of International Studies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University of Washington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Sources of religions power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Religions creates powerful elixir of experience/truth/promise/reward</a:t>
            </a:r>
          </a:p>
          <a:p>
            <a:pPr lvl="1"/>
            <a:r>
              <a:rPr lang="en-US" smtClean="0"/>
              <a:t>Experience, source ofunending energy</a:t>
            </a:r>
          </a:p>
          <a:p>
            <a:pPr lvl="1"/>
            <a:r>
              <a:rPr lang="en-US" smtClean="0"/>
              <a:t>Certain truth in uncertain world</a:t>
            </a:r>
          </a:p>
          <a:p>
            <a:pPr lvl="1"/>
            <a:r>
              <a:rPr lang="en-US" smtClean="0"/>
              <a:t>Promise of purpose in the moment</a:t>
            </a:r>
          </a:p>
          <a:p>
            <a:pPr lvl="1"/>
            <a:r>
              <a:rPr lang="en-US" smtClean="0"/>
              <a:t>Reward of blessings now and forever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Human Security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National Security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Human security we mean the provision of services that are essential to ensure that people enjoy a basic quality of life 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Human Security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National Security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National Security:</a:t>
            </a:r>
          </a:p>
          <a:p>
            <a:pPr lvl="1"/>
            <a:r>
              <a:rPr lang="en-US" smtClean="0"/>
              <a:t>Focuses on the question of how states  ensure their long-term political independence in a world of nation-states</a:t>
            </a:r>
          </a:p>
          <a:p>
            <a:pPr lvl="1"/>
            <a:r>
              <a:rPr lang="en-US" smtClean="0"/>
              <a:t>States defendagainst attacks by making  war</a:t>
            </a:r>
          </a:p>
          <a:p>
            <a:pPr lvl="2"/>
            <a:r>
              <a:rPr lang="en-US" smtClean="0"/>
              <a:t>States have sometimes, (maybe often) in attempt to defend sovereignty, ignore more basic issues of human security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First Axiom: Religion and its relation to the state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argue:</a:t>
            </a:r>
          </a:p>
          <a:p>
            <a:pPr lvl="1"/>
            <a:r>
              <a:rPr lang="en-US" smtClean="0"/>
              <a:t> religion sustains individual and group identities</a:t>
            </a:r>
          </a:p>
          <a:p>
            <a:pPr lvl="1"/>
            <a:r>
              <a:rPr lang="en-US" smtClean="0"/>
              <a:t>acts to mobilize groups to nurture and defend the state and empire, as well as to resist political powers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Second Axiom: Ignoring religion is a mistake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Historically, religions</a:t>
            </a:r>
          </a:p>
          <a:p>
            <a:pPr lvl="1"/>
            <a:r>
              <a:rPr lang="en-US" smtClean="0"/>
              <a:t>HAVE BECOME CENTERS OF INDEPENDENT POWER—DO NOT UNDERESTIMATE THEIR POWER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Third Axiom: In modernity, religion increases in importance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importance of religion in human security grows synergistically with crises in the world of nation states </a:t>
            </a:r>
          </a:p>
          <a:p>
            <a:r>
              <a:rPr lang="en-US" smtClean="0"/>
              <a:t>States have collapsed or radically changed, and people have become subject to global forces over which they have no control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Final Axiom: In modernity, religion becomes sanctuary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Thus:</a:t>
            </a:r>
          </a:p>
          <a:p>
            <a:pPr lvl="1"/>
            <a:r>
              <a:rPr lang="en-US" smtClean="0"/>
              <a:t>More and more people all over the world have returned to places and practices that are personal and familiar to them</a:t>
            </a:r>
          </a:p>
          <a:p>
            <a:pPr lvl="2"/>
            <a:r>
              <a:rPr lang="en-US" smtClean="0"/>
              <a:t>imagined communities, whether real or not</a:t>
            </a:r>
          </a:p>
          <a:p>
            <a:pPr lvl="2"/>
            <a:r>
              <a:rPr lang="en-US" smtClean="0"/>
              <a:t>evoke and provoke desire for return and motivate to recreate the past</a:t>
            </a:r>
          </a:p>
          <a:p>
            <a:pPr lvl="2"/>
            <a:r>
              <a:rPr lang="en-US" smtClean="0"/>
              <a:t>religion as a sanctuary, nostalgia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Conclusion: Fundamental importance of the relation of religion and human security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Wingdings 2" pitchFamily="18" charset="2"/>
              <a:buNone/>
            </a:pPr>
            <a:endParaRPr lang="en-US" smtClean="0"/>
          </a:p>
          <a:p>
            <a:pPr lvl="2">
              <a:buFont typeface="Wingdings 2" pitchFamily="18" charset="2"/>
              <a:buNone/>
            </a:pPr>
            <a:endParaRPr lang="en-US" sz="3200" smtClean="0"/>
          </a:p>
          <a:p>
            <a:pPr lvl="2">
              <a:buFont typeface="Wingdings 2" pitchFamily="18" charset="2"/>
              <a:buNone/>
            </a:pPr>
            <a:r>
              <a:rPr lang="en-US" sz="3200" smtClean="0"/>
              <a:t>Negotiating and understanding religion as it relates to states is a critical aspect of how the welfare of human groups is sustained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Examples: United States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US: </a:t>
            </a:r>
          </a:p>
          <a:p>
            <a:pPr lvl="1"/>
            <a:r>
              <a:rPr lang="en-US" smtClean="0"/>
              <a:t>Christian Right, felt failure of state to provide moral culture (human security) mobilized political action</a:t>
            </a:r>
          </a:p>
          <a:p>
            <a:pPr lvl="1"/>
            <a:r>
              <a:rPr lang="en-US" smtClean="0"/>
              <a:t>Reactions:</a:t>
            </a:r>
          </a:p>
          <a:p>
            <a:pPr lvl="2"/>
            <a:r>
              <a:rPr lang="en-US" smtClean="0"/>
              <a:t>Secularists: Threatens national security</a:t>
            </a:r>
          </a:p>
          <a:p>
            <a:pPr lvl="2"/>
            <a:r>
              <a:rPr lang="en-US" smtClean="0"/>
              <a:t>Liberal Religionists: Keep religion out of politics</a:t>
            </a:r>
          </a:p>
          <a:p>
            <a:pPr lvl="2"/>
            <a:r>
              <a:rPr lang="en-US" smtClean="0"/>
              <a:t>No religionists: Religion is poison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Examples: Middle East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Middle East: </a:t>
            </a:r>
          </a:p>
          <a:p>
            <a:pPr lvl="1"/>
            <a:r>
              <a:rPr lang="en-US" smtClean="0"/>
              <a:t>Hamas, felt failure of state to provide moral culture (human security) mobilized political action</a:t>
            </a:r>
          </a:p>
          <a:p>
            <a:pPr lvl="1"/>
            <a:r>
              <a:rPr lang="en-US" smtClean="0"/>
              <a:t>Reactions:</a:t>
            </a:r>
          </a:p>
          <a:p>
            <a:pPr lvl="2"/>
            <a:r>
              <a:rPr lang="en-US" smtClean="0"/>
              <a:t>PLO (secularists): Threatens national security</a:t>
            </a:r>
          </a:p>
          <a:p>
            <a:pPr lvl="2"/>
            <a:r>
              <a:rPr lang="en-US" smtClean="0"/>
              <a:t>Israel: support, and later attack</a:t>
            </a:r>
          </a:p>
          <a:p>
            <a:pPr lvl="2"/>
            <a:r>
              <a:rPr lang="en-US" smtClean="0"/>
              <a:t>Conservatives (secularists)</a:t>
            </a:r>
          </a:p>
          <a:p>
            <a:pPr lvl="3"/>
            <a:r>
              <a:rPr lang="en-US" smtClean="0"/>
              <a:t>Label group as terrorists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Resources forthe Study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Title VI Funding: Center for Global Studies</a:t>
            </a:r>
          </a:p>
          <a:p>
            <a:r>
              <a:rPr lang="en-US" smtClean="0"/>
              <a:t>Luce Foundation Grant:</a:t>
            </a:r>
          </a:p>
          <a:p>
            <a:pPr lvl="1"/>
            <a:r>
              <a:rPr lang="en-US" smtClean="0"/>
              <a:t>Religion and International Affairs</a:t>
            </a:r>
          </a:p>
          <a:p>
            <a:pPr lvl="2"/>
            <a:r>
              <a:rPr lang="en-US" smtClean="0"/>
              <a:t>Two year $300,000 grant to study Religion and Human Security</a:t>
            </a:r>
          </a:p>
          <a:p>
            <a:pPr lvl="3"/>
            <a:r>
              <a:rPr lang="en-US" smtClean="0"/>
              <a:t>Series of Scholarly lectures</a:t>
            </a:r>
          </a:p>
          <a:p>
            <a:pPr lvl="3"/>
            <a:r>
              <a:rPr lang="en-US" smtClean="0"/>
              <a:t>Two symposiums, refereed papers, including 15 national and internationally known scholars</a:t>
            </a:r>
          </a:p>
          <a:p>
            <a:pPr lvl="3"/>
            <a:r>
              <a:rPr lang="en-US" smtClean="0"/>
              <a:t>Edited Volume on Religion and Human Security: Negotiating with Religious Non-state 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Juan Cole: Engaging the Muslim World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“By ‘engagement,’ I do not mean surrender or accommodation. I mean critique as well as dialogue, pressure as well as basic human respect, sticks such as sanctions as well as carrots such as better diplomatic and economic relations. I mean the demotion of military response from favored tool to last resort. I do not underestimate the challenge of radical Muslim fundamentalism but </a:t>
            </a:r>
            <a:r>
              <a:rPr lang="en-US" smtClean="0"/>
              <a:t>simply note </a:t>
            </a:r>
            <a:r>
              <a:rPr lang="en-US" dirty="0" smtClean="0"/>
              <a:t>that guerrilla wars have almost never been won by simple force of arms.” </a:t>
            </a:r>
            <a:r>
              <a:rPr lang="en-US" dirty="0" err="1" smtClean="0"/>
              <a:t>p</a:t>
            </a:r>
            <a:r>
              <a:rPr lang="en-US" dirty="0" smtClean="0"/>
              <a:t>. 5.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Thesis for talk: Fundamental importance of the relation of religion and human security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Wingdings 2" pitchFamily="18" charset="2"/>
              <a:buNone/>
            </a:pPr>
            <a:endParaRPr lang="en-US" smtClean="0"/>
          </a:p>
          <a:p>
            <a:pPr lvl="2">
              <a:buFont typeface="Wingdings 2" pitchFamily="18" charset="2"/>
              <a:buNone/>
            </a:pPr>
            <a:endParaRPr lang="en-US" sz="3200" smtClean="0"/>
          </a:p>
          <a:p>
            <a:pPr lvl="2">
              <a:buFont typeface="Wingdings 2" pitchFamily="18" charset="2"/>
              <a:buNone/>
            </a:pPr>
            <a:r>
              <a:rPr lang="en-US" sz="3200" smtClean="0"/>
              <a:t>Negotiating and understanding religion as it relates to states is a critical aspect of how the welfare of human groups is sustained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Question for the Study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Since 9/11, obvious questions:</a:t>
            </a:r>
          </a:p>
          <a:p>
            <a:pPr lvl="1"/>
            <a:r>
              <a:rPr lang="en-US" smtClean="0"/>
              <a:t>Is religion the source of violence? Is religion the problem? </a:t>
            </a:r>
          </a:p>
          <a:p>
            <a:pPr lvl="1"/>
            <a:r>
              <a:rPr lang="en-US" smtClean="0"/>
              <a:t>How is the state threatened by religious groups?</a:t>
            </a:r>
          </a:p>
          <a:p>
            <a:pPr lvl="1"/>
            <a:r>
              <a:rPr lang="en-US" smtClean="0"/>
              <a:t>How does the state deal with religious non-state actors?</a:t>
            </a:r>
          </a:p>
          <a:p>
            <a:pPr lvl="1"/>
            <a:r>
              <a:rPr lang="en-US" smtClean="0"/>
              <a:t>In what ways do religious non-state actors compromise, confront and compete withstates in providing human security? 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Question for the Study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Religions relate to states in multiple ways:</a:t>
            </a:r>
          </a:p>
          <a:p>
            <a:pPr lvl="2"/>
            <a:r>
              <a:rPr lang="en-US" smtClean="0"/>
              <a:t>Partnering with it, supporting the status quo</a:t>
            </a:r>
          </a:p>
          <a:p>
            <a:pPr lvl="2"/>
            <a:r>
              <a:rPr lang="en-US" smtClean="0"/>
              <a:t>Maintaining a benign relationship withthe state—whether the state is religious or secular</a:t>
            </a:r>
          </a:p>
          <a:p>
            <a:pPr lvl="2"/>
            <a:r>
              <a:rPr lang="en-US" smtClean="0"/>
              <a:t>Competing with the state,whetherin providing social service,or, more provocatively, bygaining political legitimacy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Question for the Study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Religion becomes competitor with the state, whether the state is  religious or secular—</a:t>
            </a:r>
          </a:p>
          <a:p>
            <a:pPr lvl="3"/>
            <a:r>
              <a:rPr lang="en-US" smtClean="0"/>
              <a:t>Often by providing social services where the state has failed—or secular social services fail:</a:t>
            </a:r>
          </a:p>
          <a:p>
            <a:pPr lvl="4"/>
            <a:r>
              <a:rPr lang="en-US" smtClean="0"/>
              <a:t>Turkey</a:t>
            </a:r>
          </a:p>
          <a:p>
            <a:pPr lvl="4"/>
            <a:r>
              <a:rPr lang="en-US" smtClean="0"/>
              <a:t>US Christian Right</a:t>
            </a:r>
          </a:p>
          <a:p>
            <a:pPr lvl="3"/>
            <a:r>
              <a:rPr lang="en-US" smtClean="0"/>
              <a:t>Becoming a grassroots political force</a:t>
            </a:r>
          </a:p>
          <a:p>
            <a:pPr lvl="4"/>
            <a:r>
              <a:rPr lang="en-US" smtClean="0"/>
              <a:t>Muslim Brotherhood</a:t>
            </a:r>
          </a:p>
          <a:p>
            <a:pPr lvl="4"/>
            <a:r>
              <a:rPr lang="en-US" smtClean="0"/>
              <a:t>Hezbollah</a:t>
            </a:r>
          </a:p>
          <a:p>
            <a:pPr lvl="4"/>
            <a:r>
              <a:rPr lang="en-US" smtClean="0"/>
              <a:t>US Christian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Begs the question: Does religion cause anything?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Religion is</a:t>
            </a:r>
          </a:p>
          <a:p>
            <a:pPr lvl="1"/>
            <a:r>
              <a:rPr lang="en-US" sz="2400" smtClean="0"/>
              <a:t>A system of symbolic and social boundaries</a:t>
            </a:r>
          </a:p>
          <a:p>
            <a:pPr lvl="1"/>
            <a:r>
              <a:rPr lang="en-US" sz="2400" smtClean="0"/>
              <a:t> related to a power or force experienced within and beyond the self and group </a:t>
            </a:r>
          </a:p>
          <a:p>
            <a:pPr lvl="1"/>
            <a:r>
              <a:rPr lang="en-US" sz="2400" smtClean="0"/>
              <a:t>most often related to spirits or gods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Begs the question: Does religion cause anything?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000" smtClean="0"/>
          </a:p>
          <a:p>
            <a:r>
              <a:rPr lang="en-US" sz="2800" smtClean="0"/>
              <a:t>In the modern world, religion is:</a:t>
            </a:r>
          </a:p>
          <a:p>
            <a:pPr lvl="1"/>
            <a:r>
              <a:rPr lang="en-US" sz="2400" smtClean="0"/>
              <a:t> Organized group that is institutionally legitimized</a:t>
            </a:r>
          </a:p>
          <a:p>
            <a:pPr lvl="1"/>
            <a:r>
              <a:rPr lang="en-US" sz="2400" smtClean="0"/>
              <a:t>Devoted to sharing and living out this worldview in the world</a:t>
            </a:r>
          </a:p>
          <a:p>
            <a:pPr lvl="1"/>
            <a:r>
              <a:rPr lang="en-US" sz="2400" smtClean="0"/>
              <a:t>Mobilized as a separate center of power (social and political power)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Sources of religions power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Affective experience: </a:t>
            </a:r>
          </a:p>
          <a:p>
            <a:pPr lvl="1"/>
            <a:r>
              <a:rPr lang="en-US" smtClean="0"/>
              <a:t>Religions make individuals and groups feel something powerful</a:t>
            </a:r>
          </a:p>
          <a:p>
            <a:pPr lvl="1"/>
            <a:r>
              <a:rPr lang="en-US" smtClean="0"/>
              <a:t>mobilizes individuals and groups</a:t>
            </a:r>
          </a:p>
          <a:p>
            <a:r>
              <a:rPr lang="en-US" smtClean="0"/>
              <a:t>Truth claims: </a:t>
            </a:r>
          </a:p>
          <a:p>
            <a:pPr lvl="1"/>
            <a:r>
              <a:rPr lang="en-US" smtClean="0"/>
              <a:t>Religions make truth claims, while unverifiable,cannot be disconfirmed</a:t>
            </a:r>
          </a:p>
          <a:p>
            <a:pPr lvl="1"/>
            <a:r>
              <a:rPr lang="en-US" smtClean="0"/>
              <a:t>Religious act because of these felt truths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309</TotalTime>
  <Words>804</Words>
  <Application>Microsoft Macintosh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Metro</vt:lpstr>
      <vt:lpstr>Metro</vt:lpstr>
      <vt:lpstr>Metro</vt:lpstr>
      <vt:lpstr>Metro</vt:lpstr>
      <vt:lpstr>Metro</vt:lpstr>
      <vt:lpstr>Metro</vt:lpstr>
      <vt:lpstr>Metro</vt:lpstr>
      <vt:lpstr>Slide 1</vt:lpstr>
      <vt:lpstr>Resources forthe Study</vt:lpstr>
      <vt:lpstr>Thesis for talk: Fundamental importance of the relation of religion and human security</vt:lpstr>
      <vt:lpstr>Question for the Study</vt:lpstr>
      <vt:lpstr>Question for the Study</vt:lpstr>
      <vt:lpstr>Question for the Study</vt:lpstr>
      <vt:lpstr>Begs the question: Does religion cause anything? </vt:lpstr>
      <vt:lpstr>Begs the question: Does religion cause anything? </vt:lpstr>
      <vt:lpstr>Sources of religions power</vt:lpstr>
      <vt:lpstr>Sources of religions power</vt:lpstr>
      <vt:lpstr>Human Security v National Security</vt:lpstr>
      <vt:lpstr>Human Security v National Security</vt:lpstr>
      <vt:lpstr>First Axiom: Religion and its relation to the state</vt:lpstr>
      <vt:lpstr>Second Axiom: Ignoring religion is a mistake</vt:lpstr>
      <vt:lpstr>Third Axiom: In modernity, religion increases in importance</vt:lpstr>
      <vt:lpstr>Final Axiom: In modernity, religion becomes sanctuary</vt:lpstr>
      <vt:lpstr>Conclusion: Fundamental importance of the relation of religion and human security</vt:lpstr>
      <vt:lpstr>Examples: United States </vt:lpstr>
      <vt:lpstr>Examples: Middle East </vt:lpstr>
      <vt:lpstr>Juan Cole: Engaging the Muslim World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in Religion and Human Security</dc:title>
  <dc:creator>James Wellman</dc:creator>
  <cp:lastModifiedBy>tleonard</cp:lastModifiedBy>
  <cp:revision>8</cp:revision>
  <dcterms:created xsi:type="dcterms:W3CDTF">2009-03-19T13:05:15Z</dcterms:created>
  <dcterms:modified xsi:type="dcterms:W3CDTF">2009-04-20T19:54:42Z</dcterms:modified>
</cp:coreProperties>
</file>